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E17CC-2CFE-4D72-9A83-F9E2ED0A43F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11742-7BAF-4D7C-98F8-7BBCD7F721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034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11742-7BAF-4D7C-98F8-7BBCD7F7217A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8698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k-SK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k-SK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sk-SK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BFD484-61E4-4C07-9FFD-A9C194578F7D}" type="datetimeFigureOut">
              <a:rPr lang="sk-SK" smtClean="0"/>
              <a:t>9. 11. 2019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C009D51-3EA0-417E-9FB8-F9D26724370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19140000">
            <a:off x="752963" y="1374617"/>
            <a:ext cx="6909716" cy="1477885"/>
          </a:xfrm>
        </p:spPr>
        <p:txBody>
          <a:bodyPr>
            <a:normAutofit/>
          </a:bodyPr>
          <a:lstStyle/>
          <a:p>
            <a:r>
              <a:rPr lang="sk-SK" dirty="0"/>
              <a:t>EVALUATION OF </a:t>
            </a:r>
            <a:r>
              <a:rPr lang="sk-SK" dirty="0" err="1"/>
              <a:t>the</a:t>
            </a:r>
            <a:r>
              <a:rPr lang="sk-SK" dirty="0"/>
              <a:t> VIP CONFERENCE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067944" y="4581128"/>
            <a:ext cx="4536504" cy="1800200"/>
          </a:xfrm>
        </p:spPr>
        <p:txBody>
          <a:bodyPr>
            <a:noAutofit/>
          </a:bodyPr>
          <a:lstStyle/>
          <a:p>
            <a:r>
              <a:rPr lang="sk-SK" sz="1800" b="1" dirty="0" err="1"/>
              <a:t>Based</a:t>
            </a:r>
            <a:r>
              <a:rPr lang="sk-SK" sz="1800" b="1" dirty="0"/>
              <a:t> on </a:t>
            </a:r>
          </a:p>
          <a:p>
            <a:r>
              <a:rPr lang="sk-SK" sz="1800" b="1" dirty="0" err="1"/>
              <a:t>The</a:t>
            </a:r>
            <a:r>
              <a:rPr lang="sk-SK" sz="1800" b="1" dirty="0"/>
              <a:t> </a:t>
            </a:r>
            <a:r>
              <a:rPr lang="sk-SK" sz="1800" b="1" dirty="0" err="1"/>
              <a:t>Evaluation</a:t>
            </a:r>
            <a:r>
              <a:rPr lang="sk-SK" sz="1800" b="1" dirty="0"/>
              <a:t> </a:t>
            </a:r>
            <a:r>
              <a:rPr lang="sk-SK" sz="1800" b="1" dirty="0" err="1"/>
              <a:t>survey</a:t>
            </a:r>
            <a:r>
              <a:rPr lang="sk-SK" sz="1800" b="1" dirty="0"/>
              <a:t> done by </a:t>
            </a:r>
            <a:r>
              <a:rPr lang="sk-SK" sz="1800" b="1" dirty="0" err="1"/>
              <a:t>teachers</a:t>
            </a:r>
            <a:r>
              <a:rPr lang="sk-SK" sz="1800" b="1" dirty="0"/>
              <a:t>/</a:t>
            </a:r>
            <a:r>
              <a:rPr lang="sk-SK" sz="1800" b="1" dirty="0" err="1"/>
              <a:t>heads</a:t>
            </a:r>
            <a:endParaRPr lang="sk-SK" sz="1800" b="1" dirty="0"/>
          </a:p>
          <a:p>
            <a:r>
              <a:rPr lang="sk-SK" sz="1800" b="1" dirty="0"/>
              <a:t>And </a:t>
            </a:r>
            <a:r>
              <a:rPr lang="sk-SK" sz="1800" b="1" dirty="0" err="1"/>
              <a:t>students</a:t>
            </a:r>
            <a:endParaRPr lang="sk-SK" sz="1800" b="1" dirty="0"/>
          </a:p>
          <a:p>
            <a:endParaRPr lang="sk-SK" sz="1800" b="1" dirty="0"/>
          </a:p>
        </p:txBody>
      </p:sp>
      <p:pic>
        <p:nvPicPr>
          <p:cNvPr id="8" name="Obrázok 7" descr="VIP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2952328" cy="29523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220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Teachers</a:t>
            </a:r>
            <a:r>
              <a:rPr lang="sk-SK" dirty="0"/>
              <a:t>/</a:t>
            </a:r>
            <a:r>
              <a:rPr lang="sk-SK" dirty="0" err="1"/>
              <a:t>Heads</a:t>
            </a:r>
            <a:r>
              <a:rPr lang="sk-SK" dirty="0"/>
              <a:t> - </a:t>
            </a:r>
            <a:r>
              <a:rPr lang="sk-SK" sz="1600" b="1" dirty="0">
                <a:solidFill>
                  <a:schemeClr val="accent2"/>
                </a:solidFill>
                <a:latin typeface="Bahnschrift" pitchFamily="34" charset="0"/>
              </a:rPr>
              <a:t>39 </a:t>
            </a:r>
            <a:r>
              <a:rPr lang="sk-SK" sz="1600" b="1" dirty="0" err="1">
                <a:solidFill>
                  <a:schemeClr val="accent2"/>
                </a:solidFill>
                <a:latin typeface="Bahnschrift" pitchFamily="34" charset="0"/>
              </a:rPr>
              <a:t>responses</a:t>
            </a:r>
            <a:r>
              <a:rPr lang="sk-SK" sz="1600" b="1" dirty="0">
                <a:solidFill>
                  <a:schemeClr val="accent2"/>
                </a:solidFill>
                <a:latin typeface="Bahnschrift" pitchFamily="34" charset="0"/>
              </a:rPr>
              <a:t> </a:t>
            </a:r>
            <a:r>
              <a:rPr lang="sk-SK" sz="1600" b="1" dirty="0" err="1">
                <a:solidFill>
                  <a:schemeClr val="accent2"/>
                </a:solidFill>
                <a:latin typeface="Bahnschrift" pitchFamily="34" charset="0"/>
              </a:rPr>
              <a:t>out</a:t>
            </a:r>
            <a:r>
              <a:rPr lang="sk-SK" sz="1600" b="1" dirty="0">
                <a:solidFill>
                  <a:schemeClr val="accent2"/>
                </a:solidFill>
                <a:latin typeface="Bahnschrift" pitchFamily="34" charset="0"/>
              </a:rPr>
              <a:t> </a:t>
            </a:r>
            <a:r>
              <a:rPr lang="sk-SK" sz="1600" b="1" dirty="0" err="1">
                <a:solidFill>
                  <a:schemeClr val="accent2"/>
                </a:solidFill>
                <a:latin typeface="Bahnschrift" pitchFamily="34" charset="0"/>
              </a:rPr>
              <a:t>of</a:t>
            </a:r>
            <a:r>
              <a:rPr lang="sk-SK" sz="1600" b="1" dirty="0">
                <a:solidFill>
                  <a:schemeClr val="accent2"/>
                </a:solidFill>
                <a:latin typeface="Bahnschrift" pitchFamily="34" charset="0"/>
              </a:rPr>
              <a:t> 58 </a:t>
            </a:r>
            <a:r>
              <a:rPr lang="sk-SK" sz="1600" b="1" dirty="0" err="1">
                <a:solidFill>
                  <a:schemeClr val="accent2"/>
                </a:solidFill>
                <a:latin typeface="Bahnschrift" pitchFamily="34" charset="0"/>
              </a:rPr>
              <a:t>participants</a:t>
            </a:r>
            <a:endParaRPr lang="sk-SK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k-SK" sz="1800" dirty="0">
                <a:latin typeface="Bahnschrift" pitchFamily="34" charset="0"/>
              </a:rPr>
              <a:t>100% answered that they had been adequately info</a:t>
            </a:r>
            <a:r>
              <a:rPr lang="fi-FI" sz="1800" dirty="0">
                <a:latin typeface="Bahnschrift" pitchFamily="34" charset="0"/>
              </a:rPr>
              <a:t>r</a:t>
            </a:r>
            <a:r>
              <a:rPr lang="sk-SK" sz="1800" dirty="0">
                <a:latin typeface="Bahnschrift" pitchFamily="34" charset="0"/>
              </a:rPr>
              <a:t>med in advance</a:t>
            </a:r>
          </a:p>
          <a:p>
            <a:pPr marL="0" indent="0"/>
            <a:endParaRPr lang="sk-SK" sz="1800" dirty="0">
              <a:latin typeface="Bahnschrift" pitchFamily="34" charset="0"/>
            </a:endParaRPr>
          </a:p>
          <a:p>
            <a:pPr>
              <a:buFontTx/>
              <a:buChar char="-"/>
            </a:pPr>
            <a:r>
              <a:rPr lang="sk-SK" sz="1800" dirty="0">
                <a:latin typeface="Bahnschrift" pitchFamily="34" charset="0"/>
              </a:rPr>
              <a:t>79% </a:t>
            </a:r>
            <a:r>
              <a:rPr lang="sk-SK" sz="1800" dirty="0" err="1">
                <a:latin typeface="Bahnschrift" pitchFamily="34" charset="0"/>
              </a:rPr>
              <a:t>said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that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the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conference</a:t>
            </a:r>
            <a:r>
              <a:rPr lang="sk-SK" sz="1800" dirty="0">
                <a:latin typeface="Bahnschrift" pitchFamily="34" charset="0"/>
              </a:rPr>
              <a:t> had </a:t>
            </a:r>
            <a:r>
              <a:rPr lang="sk-SK" sz="1800" dirty="0" err="1">
                <a:latin typeface="Bahnschrift" pitchFamily="34" charset="0"/>
              </a:rPr>
              <a:t>been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organised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very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well</a:t>
            </a:r>
            <a:endParaRPr lang="sk-SK" sz="1800" dirty="0">
              <a:latin typeface="Bahnschrift" pitchFamily="34" charset="0"/>
            </a:endParaRPr>
          </a:p>
          <a:p>
            <a:pPr>
              <a:buFontTx/>
              <a:buChar char="-"/>
            </a:pPr>
            <a:endParaRPr lang="sk-SK" sz="1800" dirty="0">
              <a:latin typeface="Bahnschrift" pitchFamily="34" charset="0"/>
            </a:endParaRPr>
          </a:p>
          <a:p>
            <a:pPr marL="0" indent="0"/>
            <a:r>
              <a:rPr lang="sk-SK" sz="1800" dirty="0" err="1">
                <a:latin typeface="Bahnschrift" pitchFamily="34" charset="0"/>
              </a:rPr>
              <a:t>Very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useful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parts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of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the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programme</a:t>
            </a:r>
            <a:r>
              <a:rPr lang="sk-SK" sz="1800" dirty="0">
                <a:latin typeface="Bahnschrift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sk-SK" sz="1800" dirty="0" err="1">
                <a:solidFill>
                  <a:srgbClr val="00B0F0"/>
                </a:solidFill>
                <a:latin typeface="Bahnschrift" pitchFamily="34" charset="0"/>
              </a:rPr>
              <a:t>Charter</a:t>
            </a:r>
            <a:r>
              <a:rPr lang="sk-SK" sz="1800" dirty="0">
                <a:solidFill>
                  <a:srgbClr val="00B0F0"/>
                </a:solidFill>
                <a:latin typeface="Bahnschrift" pitchFamily="34" charset="0"/>
              </a:rPr>
              <a:t> </a:t>
            </a:r>
            <a:r>
              <a:rPr lang="sk-SK" sz="1800" dirty="0" err="1">
                <a:solidFill>
                  <a:srgbClr val="00B0F0"/>
                </a:solidFill>
                <a:latin typeface="Bahnschrift" pitchFamily="34" charset="0"/>
              </a:rPr>
              <a:t>signing</a:t>
            </a:r>
            <a:r>
              <a:rPr lang="sk-SK" sz="1800" dirty="0">
                <a:solidFill>
                  <a:srgbClr val="00B0F0"/>
                </a:solidFill>
                <a:latin typeface="Bahnschrift" pitchFamily="34" charset="0"/>
              </a:rPr>
              <a:t> - 92% </a:t>
            </a:r>
          </a:p>
          <a:p>
            <a:pPr>
              <a:buFontTx/>
              <a:buChar char="-"/>
            </a:pPr>
            <a:r>
              <a:rPr lang="sk-SK" sz="1800" dirty="0" err="1">
                <a:solidFill>
                  <a:srgbClr val="00B0F0"/>
                </a:solidFill>
                <a:latin typeface="Bahnschrift" pitchFamily="34" charset="0"/>
              </a:rPr>
              <a:t>Students</a:t>
            </a:r>
            <a:r>
              <a:rPr lang="sk-SK" sz="1800" dirty="0">
                <a:solidFill>
                  <a:srgbClr val="00B0F0"/>
                </a:solidFill>
                <a:latin typeface="Bahnschrift" pitchFamily="34" charset="0"/>
              </a:rPr>
              <a:t>´ </a:t>
            </a:r>
            <a:r>
              <a:rPr lang="sk-SK" sz="1800" dirty="0" err="1">
                <a:solidFill>
                  <a:srgbClr val="00B0F0"/>
                </a:solidFill>
                <a:latin typeface="Bahnschrift" pitchFamily="34" charset="0"/>
              </a:rPr>
              <a:t>presentations</a:t>
            </a:r>
            <a:r>
              <a:rPr lang="sk-SK" sz="1800" dirty="0">
                <a:solidFill>
                  <a:srgbClr val="00B0F0"/>
                </a:solidFill>
                <a:latin typeface="Bahnschrift" pitchFamily="34" charset="0"/>
              </a:rPr>
              <a:t> - 87%</a:t>
            </a:r>
          </a:p>
          <a:p>
            <a:pPr>
              <a:buFontTx/>
              <a:buChar char="-"/>
            </a:pPr>
            <a:r>
              <a:rPr lang="sk-SK" sz="1800" dirty="0" err="1">
                <a:latin typeface="Bahnschrift" pitchFamily="34" charset="0"/>
              </a:rPr>
              <a:t>Network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time</a:t>
            </a:r>
            <a:r>
              <a:rPr lang="sk-SK" sz="1800" dirty="0">
                <a:latin typeface="Bahnschrift" pitchFamily="34" charset="0"/>
              </a:rPr>
              <a:t> and </a:t>
            </a:r>
            <a:r>
              <a:rPr lang="sk-SK" sz="1800" dirty="0" err="1">
                <a:latin typeface="Bahnschrift" pitchFamily="34" charset="0"/>
              </a:rPr>
              <a:t>future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projects</a:t>
            </a:r>
            <a:r>
              <a:rPr lang="sk-SK" sz="1800" dirty="0">
                <a:latin typeface="Bahnschrift" pitchFamily="34" charset="0"/>
              </a:rPr>
              <a:t> – 79%</a:t>
            </a:r>
          </a:p>
          <a:p>
            <a:pPr>
              <a:buFontTx/>
              <a:buChar char="-"/>
            </a:pPr>
            <a:r>
              <a:rPr lang="sk-SK" sz="1800" dirty="0">
                <a:solidFill>
                  <a:srgbClr val="00B0F0"/>
                </a:solidFill>
                <a:latin typeface="Bahnschrift" pitchFamily="34" charset="0"/>
              </a:rPr>
              <a:t>PLC and </a:t>
            </a:r>
            <a:r>
              <a:rPr lang="sk-SK" sz="1800" dirty="0" err="1">
                <a:solidFill>
                  <a:srgbClr val="00B0F0"/>
                </a:solidFill>
                <a:latin typeface="Bahnschrift" pitchFamily="34" charset="0"/>
              </a:rPr>
              <a:t>Lisa</a:t>
            </a:r>
            <a:r>
              <a:rPr lang="sk-SK" sz="1800" dirty="0">
                <a:solidFill>
                  <a:srgbClr val="00B0F0"/>
                </a:solidFill>
                <a:latin typeface="Bahnschrift" pitchFamily="34" charset="0"/>
              </a:rPr>
              <a:t> </a:t>
            </a:r>
            <a:r>
              <a:rPr lang="sk-SK" sz="1800" dirty="0" err="1">
                <a:solidFill>
                  <a:srgbClr val="00B0F0"/>
                </a:solidFill>
                <a:latin typeface="Bahnschrift" pitchFamily="34" charset="0"/>
              </a:rPr>
              <a:t>Galuga´s</a:t>
            </a:r>
            <a:r>
              <a:rPr lang="sk-SK" sz="1800" dirty="0">
                <a:solidFill>
                  <a:srgbClr val="00B0F0"/>
                </a:solidFill>
                <a:latin typeface="Bahnschrift" pitchFamily="34" charset="0"/>
              </a:rPr>
              <a:t> </a:t>
            </a:r>
            <a:r>
              <a:rPr lang="sk-SK" sz="1800" dirty="0" err="1">
                <a:solidFill>
                  <a:srgbClr val="00B0F0"/>
                </a:solidFill>
                <a:latin typeface="Bahnschrift" pitchFamily="34" charset="0"/>
              </a:rPr>
              <a:t>lecture</a:t>
            </a:r>
            <a:r>
              <a:rPr lang="sk-SK" sz="1800" dirty="0">
                <a:solidFill>
                  <a:srgbClr val="00B0F0"/>
                </a:solidFill>
                <a:latin typeface="Bahnschrift" pitchFamily="34" charset="0"/>
              </a:rPr>
              <a:t> – 77%                           HIGHLIGHTS</a:t>
            </a:r>
          </a:p>
          <a:p>
            <a:pPr marL="0" indent="0"/>
            <a:endParaRPr lang="sk-SK" sz="1800" dirty="0">
              <a:latin typeface="Bahnschrift" pitchFamily="34" charset="0"/>
            </a:endParaRPr>
          </a:p>
        </p:txBody>
      </p:sp>
      <p:cxnSp>
        <p:nvCxnSpPr>
          <p:cNvPr id="5" name="Zalomená spojnica 4"/>
          <p:cNvCxnSpPr/>
          <p:nvPr/>
        </p:nvCxnSpPr>
        <p:spPr>
          <a:xfrm>
            <a:off x="5364088" y="3170245"/>
            <a:ext cx="1227584" cy="1130424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Zalomená spojnica 7"/>
          <p:cNvCxnSpPr/>
          <p:nvPr/>
        </p:nvCxnSpPr>
        <p:spPr>
          <a:xfrm>
            <a:off x="5254285" y="3501008"/>
            <a:ext cx="914400" cy="91440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Zalomená spojnica 10"/>
          <p:cNvCxnSpPr/>
          <p:nvPr/>
        </p:nvCxnSpPr>
        <p:spPr>
          <a:xfrm>
            <a:off x="5254285" y="4295598"/>
            <a:ext cx="1261931" cy="28553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13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>
                <a:solidFill>
                  <a:schemeClr val="accent2"/>
                </a:solidFill>
              </a:rPr>
              <a:t>Changes</a:t>
            </a:r>
            <a:r>
              <a:rPr lang="sk-SK" dirty="0">
                <a:solidFill>
                  <a:schemeClr val="accent2"/>
                </a:solidFill>
              </a:rPr>
              <a:t> in </a:t>
            </a:r>
            <a:r>
              <a:rPr lang="sk-SK" dirty="0" err="1">
                <a:solidFill>
                  <a:schemeClr val="accent2"/>
                </a:solidFill>
              </a:rPr>
              <a:t>practice</a:t>
            </a:r>
            <a:r>
              <a:rPr lang="sk-SK" dirty="0">
                <a:solidFill>
                  <a:schemeClr val="accent2"/>
                </a:solidFill>
              </a:rPr>
              <a:t>/ </a:t>
            </a:r>
            <a:r>
              <a:rPr lang="sk-SK" dirty="0" err="1">
                <a:solidFill>
                  <a:schemeClr val="accent2"/>
                </a:solidFill>
              </a:rPr>
              <a:t>school</a:t>
            </a:r>
            <a:r>
              <a:rPr lang="sk-SK" dirty="0">
                <a:solidFill>
                  <a:schemeClr val="accent2"/>
                </a:solidFill>
              </a:rPr>
              <a:t> </a:t>
            </a:r>
            <a:r>
              <a:rPr lang="sk-SK" dirty="0" err="1">
                <a:solidFill>
                  <a:schemeClr val="accent2"/>
                </a:solidFill>
              </a:rPr>
              <a:t>policies</a:t>
            </a:r>
            <a:endParaRPr lang="sk-SK" dirty="0">
              <a:solidFill>
                <a:schemeClr val="accent2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sk-SK" sz="1800" dirty="0">
              <a:latin typeface="Bahnschrift" pitchFamily="34" charset="0"/>
            </a:endParaRPr>
          </a:p>
          <a:p>
            <a:pPr>
              <a:buFontTx/>
              <a:buChar char="-"/>
            </a:pPr>
            <a:r>
              <a:rPr lang="sk-SK" sz="1800" dirty="0" err="1">
                <a:latin typeface="Bahnschrift" pitchFamily="34" charset="0"/>
              </a:rPr>
              <a:t>Implementation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of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the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elements</a:t>
            </a:r>
            <a:r>
              <a:rPr lang="sk-SK" sz="1800" dirty="0">
                <a:latin typeface="Bahnschrift" pitchFamily="34" charset="0"/>
              </a:rPr>
              <a:t> </a:t>
            </a:r>
            <a:r>
              <a:rPr lang="sk-SK" sz="1800" dirty="0" err="1">
                <a:latin typeface="Bahnschrift" pitchFamily="34" charset="0"/>
              </a:rPr>
              <a:t>of</a:t>
            </a:r>
            <a:r>
              <a:rPr lang="sk-SK" sz="1800" dirty="0">
                <a:latin typeface="Bahnschrift" pitchFamily="34" charset="0"/>
              </a:rPr>
              <a:t> PLC </a:t>
            </a:r>
            <a:r>
              <a:rPr lang="sk-SK" sz="1800" dirty="0" err="1">
                <a:latin typeface="Bahnschrift" pitchFamily="34" charset="0"/>
              </a:rPr>
              <a:t>process</a:t>
            </a:r>
            <a:r>
              <a:rPr lang="sk-SK" sz="1800" dirty="0">
                <a:latin typeface="Bahnschrift" pitchFamily="34" charset="0"/>
              </a:rPr>
              <a:t> </a:t>
            </a:r>
          </a:p>
          <a:p>
            <a:pPr marL="0" indent="0"/>
            <a:r>
              <a:rPr lang="sk-SK" sz="1800" dirty="0">
                <a:latin typeface="Bahnschrift" pitchFamily="34" charset="0"/>
              </a:rPr>
              <a:t>		(CLAP, CLAP, REACH 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 )</a:t>
            </a:r>
          </a:p>
          <a:p>
            <a:pPr>
              <a:buFontTx/>
              <a:buChar char="-"/>
            </a:pPr>
            <a:endParaRPr lang="sk-SK" sz="1800" dirty="0">
              <a:latin typeface="Bahnschrift" pitchFamily="34" charset="0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sk-SK" sz="1800" dirty="0" err="1">
                <a:latin typeface="Bahnschrift" pitchFamily="34" charset="0"/>
                <a:sym typeface="Wingdings" pitchFamily="2" charset="2"/>
              </a:rPr>
              <a:t>Use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flipped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classrooms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method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where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it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gives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sense</a:t>
            </a:r>
            <a:endParaRPr lang="sk-SK" sz="1800" dirty="0">
              <a:latin typeface="Bahnschrift" pitchFamily="34" charset="0"/>
              <a:sym typeface="Wingdings" pitchFamily="2" charset="2"/>
            </a:endParaRPr>
          </a:p>
          <a:p>
            <a:pPr>
              <a:buFontTx/>
              <a:buChar char="-"/>
            </a:pPr>
            <a:endParaRPr lang="sk-SK" sz="1800" dirty="0">
              <a:latin typeface="Bahnschrift" pitchFamily="34" charset="0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sk-SK" sz="1800" dirty="0" err="1">
                <a:latin typeface="Bahnschrift" pitchFamily="34" charset="0"/>
                <a:sym typeface="Wingdings" pitchFamily="2" charset="2"/>
              </a:rPr>
              <a:t>Outcomes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of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the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students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´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workshops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about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smtClean="0">
                <a:latin typeface="Bahnschrift" pitchFamily="34" charset="0"/>
                <a:sym typeface="Wingdings" pitchFamily="2" charset="2"/>
              </a:rPr>
              <a:t>enviro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-</a:t>
            </a:r>
            <a:r>
              <a:rPr lang="sk-SK" sz="1800" smtClean="0">
                <a:latin typeface="Bahnschrift" pitchFamily="34" charset="0"/>
                <a:sym typeface="Wingdings" pitchFamily="2" charset="2"/>
              </a:rPr>
              <a:t>issues</a:t>
            </a:r>
            <a:r>
              <a:rPr lang="sk-SK" sz="1800" dirty="0" smtClean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were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implemented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into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daily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school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life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and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the</a:t>
            </a:r>
            <a:r>
              <a:rPr lang="sk-SK" sz="1800" dirty="0">
                <a:latin typeface="Bahnschrift" pitchFamily="34" charset="0"/>
                <a:sym typeface="Wingdings" pitchFamily="2" charset="2"/>
              </a:rPr>
              <a:t> KA2 </a:t>
            </a:r>
            <a:r>
              <a:rPr lang="sk-SK" sz="1800" dirty="0" err="1">
                <a:latin typeface="Bahnschrift" pitchFamily="34" charset="0"/>
                <a:sym typeface="Wingdings" pitchFamily="2" charset="2"/>
              </a:rPr>
              <a:t>project</a:t>
            </a:r>
            <a:endParaRPr lang="sk-SK" sz="1800" dirty="0">
              <a:latin typeface="Bahnschrif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6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Students</a:t>
            </a:r>
            <a:r>
              <a:rPr lang="sk-SK" dirty="0"/>
              <a:t> – </a:t>
            </a:r>
            <a:r>
              <a:rPr lang="sk-SK" sz="1800" dirty="0">
                <a:solidFill>
                  <a:schemeClr val="accent2"/>
                </a:solidFill>
              </a:rPr>
              <a:t>20 </a:t>
            </a:r>
            <a:r>
              <a:rPr lang="sk-SK" sz="1800" dirty="0" err="1">
                <a:solidFill>
                  <a:schemeClr val="accent2"/>
                </a:solidFill>
              </a:rPr>
              <a:t>responses</a:t>
            </a:r>
            <a:r>
              <a:rPr lang="sk-SK" sz="1800" dirty="0">
                <a:solidFill>
                  <a:schemeClr val="accent2"/>
                </a:solidFill>
              </a:rPr>
              <a:t> </a:t>
            </a:r>
            <a:r>
              <a:rPr lang="sk-SK" sz="1800" dirty="0" err="1">
                <a:solidFill>
                  <a:schemeClr val="accent2"/>
                </a:solidFill>
              </a:rPr>
              <a:t>out</a:t>
            </a:r>
            <a:r>
              <a:rPr lang="sk-SK" sz="1800" dirty="0">
                <a:solidFill>
                  <a:schemeClr val="accent2"/>
                </a:solidFill>
              </a:rPr>
              <a:t> </a:t>
            </a:r>
            <a:r>
              <a:rPr lang="sk-SK" sz="1800" dirty="0" err="1">
                <a:solidFill>
                  <a:schemeClr val="accent2"/>
                </a:solidFill>
              </a:rPr>
              <a:t>of</a:t>
            </a:r>
            <a:r>
              <a:rPr lang="sk-SK" sz="1800" dirty="0">
                <a:solidFill>
                  <a:schemeClr val="accent2"/>
                </a:solidFill>
              </a:rPr>
              <a:t> 40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k-SK" dirty="0"/>
          </a:p>
          <a:p>
            <a:pPr>
              <a:buFontTx/>
              <a:buChar char="-"/>
            </a:pPr>
            <a:r>
              <a:rPr lang="sk-SK" sz="1800" dirty="0">
                <a:latin typeface="Bahnschrift" pitchFamily="34" charset="0"/>
                <a:cs typeface="Arial" pitchFamily="34" charset="0"/>
              </a:rPr>
              <a:t>100%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content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with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preparations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and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information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in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advance</a:t>
            </a:r>
            <a:endParaRPr lang="sk-SK" sz="1800" dirty="0">
              <a:latin typeface="Bahnschrift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sk-SK" sz="1800" dirty="0">
                <a:latin typeface="Bahnschrift" pitchFamily="34" charset="0"/>
                <a:cs typeface="Arial" pitchFamily="34" charset="0"/>
              </a:rPr>
              <a:t>87% met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their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expectations</a:t>
            </a:r>
            <a:endParaRPr lang="sk-SK" sz="1800" dirty="0">
              <a:latin typeface="Bahnschrift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sk-SK" sz="1800" dirty="0">
                <a:latin typeface="Bahnschrift" pitchFamily="34" charset="0"/>
                <a:cs typeface="Arial" pitchFamily="34" charset="0"/>
              </a:rPr>
              <a:t>Host families : </a:t>
            </a:r>
            <a:r>
              <a:rPr lang="fi-FI" sz="1800" dirty="0">
                <a:latin typeface="Bahnschrift" pitchFamily="34" charset="0"/>
                <a:cs typeface="Arial" pitchFamily="34" charset="0"/>
              </a:rPr>
              <a:t>	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excellent – 11 students</a:t>
            </a:r>
          </a:p>
          <a:p>
            <a:pPr marL="0" indent="0"/>
            <a:r>
              <a:rPr lang="sk-SK" sz="1800" dirty="0">
                <a:latin typeface="Bahnschrift" pitchFamily="34" charset="0"/>
                <a:cs typeface="Arial" pitchFamily="34" charset="0"/>
              </a:rPr>
              <a:t>              	             </a:t>
            </a:r>
            <a:r>
              <a:rPr lang="fi-FI" sz="1800" dirty="0">
                <a:latin typeface="Bahnschrift" pitchFamily="34" charset="0"/>
                <a:cs typeface="Arial" pitchFamily="34" charset="0"/>
              </a:rPr>
              <a:t>	</a:t>
            </a:r>
            <a:r>
              <a:rPr lang="sk-SK" sz="1800" dirty="0" err="1" smtClean="0">
                <a:latin typeface="Bahnschrift" pitchFamily="34" charset="0"/>
                <a:cs typeface="Arial" pitchFamily="34" charset="0"/>
              </a:rPr>
              <a:t>good</a:t>
            </a:r>
            <a:r>
              <a:rPr lang="sk-SK" sz="1800" dirty="0" smtClean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– 7</a:t>
            </a:r>
          </a:p>
          <a:p>
            <a:pPr marL="0" indent="0"/>
            <a:r>
              <a:rPr lang="sk-SK" sz="1800" dirty="0">
                <a:latin typeface="Bahnschrift" pitchFamily="34" charset="0"/>
                <a:cs typeface="Arial" pitchFamily="34" charset="0"/>
              </a:rPr>
              <a:t>                              </a:t>
            </a:r>
            <a:r>
              <a:rPr lang="sk-SK" sz="1800" dirty="0" smtClean="0">
                <a:latin typeface="Bahnschrift" pitchFamily="34" charset="0"/>
                <a:cs typeface="Arial" pitchFamily="34" charset="0"/>
              </a:rPr>
              <a:t>  </a:t>
            </a:r>
            <a:r>
              <a:rPr lang="sk-SK" sz="1800" dirty="0" err="1" smtClean="0">
                <a:latin typeface="Bahnschrift" pitchFamily="34" charset="0"/>
                <a:cs typeface="Arial" pitchFamily="34" charset="0"/>
              </a:rPr>
              <a:t>ok</a:t>
            </a:r>
            <a:r>
              <a:rPr lang="sk-SK" sz="1800" dirty="0" smtClean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– 1 </a:t>
            </a:r>
          </a:p>
          <a:p>
            <a:pPr marL="0" indent="0"/>
            <a:r>
              <a:rPr lang="sk-SK" sz="1800" dirty="0">
                <a:latin typeface="Bahnschrift" pitchFamily="34" charset="0"/>
                <a:cs typeface="Arial" pitchFamily="34" charset="0"/>
              </a:rPr>
              <a:t>             	               </a:t>
            </a:r>
            <a:r>
              <a:rPr lang="sk-SK" sz="1800" dirty="0" smtClean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 smtClean="0">
                <a:latin typeface="Bahnschrift" pitchFamily="34" charset="0"/>
                <a:cs typeface="Arial" pitchFamily="34" charset="0"/>
              </a:rPr>
              <a:t>not</a:t>
            </a:r>
            <a:r>
              <a:rPr lang="sk-SK" sz="1800" dirty="0" smtClean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relevant for 1 </a:t>
            </a:r>
            <a:endParaRPr lang="fi-FI" sz="1800" dirty="0">
              <a:latin typeface="Bahnschrift" pitchFamily="34" charset="0"/>
              <a:cs typeface="Arial" pitchFamily="34" charset="0"/>
            </a:endParaRPr>
          </a:p>
          <a:p>
            <a:pPr marL="0" indent="0"/>
            <a:endParaRPr lang="sk-SK" sz="1800" dirty="0">
              <a:latin typeface="Bahnschrift" pitchFamily="34" charset="0"/>
              <a:cs typeface="Arial" pitchFamily="34" charset="0"/>
            </a:endParaRPr>
          </a:p>
          <a:p>
            <a:pPr marL="0" indent="0"/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somebody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complained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that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the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host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parents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 smtClean="0">
                <a:latin typeface="Bahnschrift" pitchFamily="34" charset="0"/>
                <a:cs typeface="Arial" pitchFamily="34" charset="0"/>
              </a:rPr>
              <a:t>didn´t</a:t>
            </a:r>
            <a:r>
              <a:rPr lang="sk-SK" sz="1800" dirty="0" smtClean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speak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English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</a:rPr>
              <a:t>well</a:t>
            </a:r>
            <a:r>
              <a:rPr lang="sk-SK" sz="1800" dirty="0">
                <a:latin typeface="Bahnschrift" pitchFamily="34" charset="0"/>
                <a:cs typeface="Arial" pitchFamily="34" charset="0"/>
              </a:rPr>
              <a:t> </a:t>
            </a:r>
            <a:endParaRPr lang="sk-SK" sz="1800" dirty="0">
              <a:latin typeface="Bahnschrift" pitchFamily="34" charset="0"/>
              <a:cs typeface="Arial" pitchFamily="34" charset="0"/>
              <a:sym typeface="Wingdings" pitchFamily="2" charset="2"/>
            </a:endParaRPr>
          </a:p>
          <a:p>
            <a:pPr marL="0" indent="0"/>
            <a:r>
              <a:rPr lang="sk-SK" sz="1800" dirty="0">
                <a:latin typeface="Bahnschrift" pitchFamily="34" charset="0"/>
                <a:cs typeface="Arial" pitchFamily="34" charset="0"/>
                <a:sym typeface="Wingdings" pitchFamily="2" charset="2"/>
              </a:rPr>
              <a:t>							</a:t>
            </a:r>
          </a:p>
          <a:p>
            <a:pPr marL="0" indent="0"/>
            <a:r>
              <a:rPr lang="sk-SK" sz="1800" dirty="0" err="1">
                <a:latin typeface="Bahnschrift" pitchFamily="34" charset="0"/>
                <a:cs typeface="Arial" pitchFamily="34" charset="0"/>
                <a:sym typeface="Wingdings" pitchFamily="2" charset="2"/>
              </a:rPr>
              <a:t>Suggestions</a:t>
            </a:r>
            <a:r>
              <a:rPr lang="sk-SK" sz="1800" dirty="0">
                <a:latin typeface="Bahnschrift" pitchFamily="34" charset="0"/>
                <a:cs typeface="Arial" pitchFamily="34" charset="0"/>
                <a:sym typeface="Wingdings" pitchFamily="2" charset="2"/>
              </a:rPr>
              <a:t>: more </a:t>
            </a:r>
            <a:r>
              <a:rPr lang="sk-SK" sz="1800" dirty="0" err="1">
                <a:latin typeface="Bahnschrift" pitchFamily="34" charset="0"/>
                <a:cs typeface="Arial" pitchFamily="34" charset="0"/>
                <a:sym typeface="Wingdings" pitchFamily="2" charset="2"/>
              </a:rPr>
              <a:t>time</a:t>
            </a:r>
            <a:r>
              <a:rPr lang="sk-SK" sz="1800" dirty="0">
                <a:latin typeface="Bahnschrift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  <a:sym typeface="Wingdings" pitchFamily="2" charset="2"/>
              </a:rPr>
              <a:t>for</a:t>
            </a:r>
            <a:r>
              <a:rPr lang="sk-SK" sz="1800" dirty="0">
                <a:latin typeface="Bahnschrift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sk-SK" sz="1800" dirty="0" err="1">
                <a:latin typeface="Bahnschrift" pitchFamily="34" charset="0"/>
                <a:cs typeface="Arial" pitchFamily="34" charset="0"/>
                <a:sym typeface="Wingdings" pitchFamily="2" charset="2"/>
              </a:rPr>
              <a:t>workshops</a:t>
            </a:r>
            <a:r>
              <a:rPr lang="sk-SK" sz="1800" dirty="0">
                <a:latin typeface="Bahnschrift" pitchFamily="34" charset="0"/>
                <a:cs typeface="Arial" pitchFamily="34" charset="0"/>
                <a:sym typeface="Wingdings" pitchFamily="2" charset="2"/>
              </a:rPr>
              <a:t> !</a:t>
            </a:r>
            <a:endParaRPr lang="sk-SK" sz="1800" dirty="0">
              <a:latin typeface="Bahnschrift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4860032" y="5805264"/>
            <a:ext cx="2956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/>
              <a:t>Thank</a:t>
            </a:r>
            <a:r>
              <a:rPr lang="sk-SK" dirty="0"/>
              <a:t> </a:t>
            </a:r>
            <a:r>
              <a:rPr lang="sk-SK" dirty="0" err="1"/>
              <a:t>you</a:t>
            </a:r>
            <a:r>
              <a:rPr lang="sk-SK" dirty="0"/>
              <a:t> </a:t>
            </a:r>
            <a:r>
              <a:rPr lang="sk-SK" dirty="0" err="1"/>
              <a:t>for</a:t>
            </a:r>
            <a:r>
              <a:rPr lang="sk-SK" dirty="0"/>
              <a:t> </a:t>
            </a:r>
            <a:r>
              <a:rPr lang="sk-SK" dirty="0" err="1"/>
              <a:t>your</a:t>
            </a:r>
            <a:r>
              <a:rPr lang="sk-SK" dirty="0"/>
              <a:t> </a:t>
            </a:r>
            <a:r>
              <a:rPr lang="sk-SK" dirty="0" err="1"/>
              <a:t>attention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610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hly">
  <a:themeElements>
    <a:clrScheme name="U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U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1051</TotalTime>
  <Words>126</Words>
  <Application>Microsoft Office PowerPoint</Application>
  <PresentationFormat>Prezentácia na obrazovke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2" baseType="lpstr">
      <vt:lpstr>Arial</vt:lpstr>
      <vt:lpstr>Bahnschrift</vt:lpstr>
      <vt:lpstr>Calibri</vt:lpstr>
      <vt:lpstr>Franklin Gothic Book</vt:lpstr>
      <vt:lpstr>Franklin Gothic Medium</vt:lpstr>
      <vt:lpstr>Tunga</vt:lpstr>
      <vt:lpstr>Wingdings</vt:lpstr>
      <vt:lpstr>Uhly</vt:lpstr>
      <vt:lpstr>EVALUATION OF the VIP CONFERENCE</vt:lpstr>
      <vt:lpstr>Teachers/Heads - 39 responses out of 58 participants</vt:lpstr>
      <vt:lpstr>Changes in practice/ school policies</vt:lpstr>
      <vt:lpstr>Students – 20 responses out of 40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MANAGEMENT ERA</dc:title>
  <dc:creator>zastupkyna</dc:creator>
  <cp:lastModifiedBy>Radim</cp:lastModifiedBy>
  <cp:revision>9</cp:revision>
  <dcterms:created xsi:type="dcterms:W3CDTF">2019-11-07T14:53:38Z</dcterms:created>
  <dcterms:modified xsi:type="dcterms:W3CDTF">2019-11-09T14:09:30Z</dcterms:modified>
</cp:coreProperties>
</file>